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  <p:sldId id="269" r:id="rId15"/>
  </p:sldIdLst>
  <p:sldSz cx="9144000" cy="6858000" type="screen4x3"/>
  <p:notesSz cx="6858000" cy="97139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00"/>
    <a:srgbClr val="CCFFFF"/>
    <a:srgbClr val="660033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FC55183-7C10-45EA-3001-D445807ED9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64A1FCA-5CF9-2301-38C8-7035910BE41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5629B03E-B24D-30C6-A43A-D389C6EFA42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373EF784-DE62-6C89-5B77-9DCCC4D8A1B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28138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2116C0-1D98-4819-8C2C-6406FF300AC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2B75759-A3A0-8F28-3ACA-866BE5E9CC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B5D50B3-1708-5919-D1D6-76ACBC30B70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F1B4C84D-B898-7D25-2C57-8E10A117391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0ABCF903-F38A-C8E0-6AC7-4B4068227B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6400" cy="437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E4E6CBD8-ABC5-A39E-5286-7D26FA8AEE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08E408BB-06B7-2D32-5889-0C795D9705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32D4AB2C-0280-483F-BE2F-301BC20042D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29F8886-06D4-73A4-FBA9-2CF81C2559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6BA6B-B0E2-4582-9B89-77520AADC7A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6A5D6E7B-9096-8373-ADDB-8E68188A29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B058454-EF05-78FA-0642-1914A1C83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B9DD55-6104-6B56-AB86-C83937721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C887F0-A82F-4DE0-B30E-6161A27A02B6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0F2F6891-5BC6-D827-0C3D-F6697ACAEF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F1E6BAF-0340-302C-FF65-0B2B4BD4E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3E87DD-E04A-66B6-BC75-BE5C102960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2C2BE3-44D5-47DA-9C64-6E3552C08A75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06956997-6DD2-B1B0-E969-EC066434D9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413D834-905F-7F41-82DB-119B81334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399E44-C2FC-7F6A-E473-E46A582B67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53280-77BA-46A6-B9E0-A5FC41989412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0FA43C1-DFFE-8C17-04E9-34681B4306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12222A9-BE53-C774-DD88-FFB379485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2C27E9-48AA-AB19-6075-81DC5AEFDF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05A12-CA1B-4DAE-89A5-DF86F0EB2C6F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91E1D7A-842A-B611-04BD-91F821CB43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4D7D130-D1A9-679D-4156-50D5FAEC0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8497CAE-B94D-AA54-0256-0754A9759B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0B19B-35C1-438B-94DA-A1D5790F8777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041E61D0-D9FF-A43D-F628-01C245ABE2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001713" y="728663"/>
            <a:ext cx="4857750" cy="3643312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E9357FD-4614-A1B3-CACA-3525A4607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14863"/>
            <a:ext cx="5029200" cy="43703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BDDC32B-7EE8-2001-7B86-0D3AA5103E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B07CE8-AA98-42C5-A263-29CDEC6E684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A021E33-3844-1B0B-2648-864E871EDA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F97A48D-3790-5577-C5AC-242877C99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FB563EA-C0A7-2F4C-CF3F-81E0A6E092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443047-78B3-43B5-BF58-7877F25091C0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AB095958-8D9C-4104-B97E-F65FCAA475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9E901CF-1118-191A-7B43-871D849F9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3A4065-0B5B-783B-19D3-0F46211275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FE840-4791-4C7C-9C15-55AE712EB22D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E5CC086D-E6B9-1844-9AFD-1B63102572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AE4DF75-36EB-AF28-C77B-7DBF853C0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6620EC4-7DF5-DFB2-D43E-F99C77F867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E03DF-1234-4DEE-A7AF-1EA1D3096F0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7202BA8A-CD40-35B8-7967-A7EADBB4DE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994320D-C3E7-3E06-3ED3-6D155760E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098E0F4-A59A-FFBA-108A-307A45007B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2C98C6-013D-44E1-8502-2E057E1DE5D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1673A211-845B-6D92-93E0-E507A1750A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F1A2464-4BC8-D605-3DCD-5BB1F4F3D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1718F2-CE58-8ECC-274A-92AFF570BD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12780-F9D9-4F59-992D-886C61956A6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5C696E1-BD38-33B9-68FD-1104D95DD0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14E950D-FE87-92AA-F8CC-5DE7AB049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01E1309-BEE6-83B9-4D67-C536B38DC7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9ED9F-EE48-49B2-91C6-F7A1818E5EE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FC041002-F425-888B-5507-E98C5675C1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81A3079-49B0-3D34-4783-B758E13DB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6C6341-196B-0BDB-1E6B-08DBA0A7D5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6767C1-6353-4366-B9B6-449D34D7787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900295F5-52A7-6806-1E6D-465E1EE741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D114717-149B-EA5B-C22F-AE0ED9461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ACD93-9068-B5BF-4E92-3EEC14BC2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01F02-95DE-A6E1-A748-42A1413B5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5EE1C-9D99-1452-4B7D-7C1E437D4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88A36-7C57-D197-234B-21D1608A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3CB99-60B1-0F2E-A919-2365BB8AB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ADD62-3D56-4163-952D-FC28ED4BEE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331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570FC-3BEF-447B-C621-A5E663CD5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E42961-4FC7-A968-B202-633A8C6D5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9CAF1-4B1E-E989-E597-C8C3B4F8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51D76-D8F9-9506-B08D-E316BCDD0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75BE8-7B7B-ECA8-C848-8BBF4EE2C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65BA4-9131-4080-A4FC-19B762D9AF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954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30DAA8-A83E-A27D-3350-303A7B0FA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ACAAD7-A93C-0CA5-46BE-91CFE3823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94CC9-FA01-8C25-F32F-11008ADD8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21F77-1FCA-7F7D-DD08-F3CA0E37B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8CF33-7021-B0FA-F8CF-8173C3E5A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079A1-B26F-48D4-AB3A-9D16A9D936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4177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EB48B-A221-3247-9ACA-C5518264F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D73F1-7AB4-5D9C-97CD-0D2A98EF4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92594-59D4-F978-9B00-828BB877A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BA7DE-7B26-720C-22DD-C88E6E96B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A4A68-1F2D-5DA5-FDA6-C3386057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19F1E-F375-40D6-AE5E-EC1CE8BCEC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969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7612-6EA9-316D-B439-B4FCEABA5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BB197-5D20-BE7E-9E59-278A37240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AA3EC-605D-7B5B-AFB8-F27DB681B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BC0F4-5114-6399-A365-53C16118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2D9EC-9BD6-EE5A-8DE0-EAECC1BBE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41814-8565-40CA-9F28-01463EDB22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314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7A373-450A-9659-A7E4-875B443CA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387ED-ADE2-0F5C-3B9C-35636F246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94CA2-4E8D-CE5B-A92A-24FE3A252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51BE4-60FF-3A9E-A04B-EF3ED8189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5DE60B-F5DD-757A-295D-84F5C588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4B8FF-95F3-477B-54B0-C42707835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70CC6-B294-4668-B63D-0386EDE3E1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508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912B1-F57D-F2AE-E8D7-3BE79287D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9C8C7-2C7B-2D09-8BC6-762D514AB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1A0EA-B26C-0343-93AD-933ACDFEC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5A6D9D-EF20-4944-0AFE-013F4F3E7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29B713-4FB5-EDAB-EBBE-941A33206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0D4B61-D2BF-D392-BB4B-BEFA4D3BB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24CB67-4C61-F01B-8158-AD4B4F808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772C94-C3F9-8064-EC15-F51E55D5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7B128-D074-4B8A-82A7-C7F2A677DE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961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16BC9-F04E-242C-28F8-71C9F5F94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0A9247-F33A-664E-2191-2FFD65C5E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B1766-77E8-7411-E088-B5709A79D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90F2B-9346-37AC-DC61-50A3FA05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7AD74-13DE-42F6-B048-0842A05008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082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A64CBD-F87F-196C-AE27-A6D7DE357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1E3357-7BD0-199D-7D41-5B13E7F74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1A0C74-BFD9-A2F1-D990-F5A3F973B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51855-4F4C-408A-B120-FCE6DC81FB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766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486BD-CD22-A876-45D9-DAC57DAF6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BA2D-E2F0-B360-CFA1-9AEDCC1F8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DC1BC-AB15-01F3-966E-38D481C93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8D5AF-73C5-9A1E-CAF4-F38D07DE3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25774-16BF-BF8E-8FA0-56CE67856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BED03-5D3E-57F4-7F98-484877BC7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84048-D30D-421A-9FFB-11DD3FB6FB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3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ED3C7-61BA-19E9-D9D3-18995BA93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693864-8A55-4DFA-A306-8EB212950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C71E5-A290-24F7-DCC3-347469DD5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CF385-70D8-14C2-EEE9-8C3E691B8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C7F75-3E81-2DB3-ECD7-3CF9063F9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B45AC-8AB7-4A03-A233-53BEBE7EF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B3637-E6AF-4FE6-9D93-4277CB7245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571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3877528-1EF0-38CB-B844-BF130E448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0373351-9483-0386-D106-E5B639D68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EE2A30-0F13-FB44-A489-F44D768F12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5E0EBF8-0C73-2E84-FFBD-3F18DBC892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92C3966-E0AB-7C34-F582-9B20DC359B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9A95AF4B-571C-4238-8970-C49529B5B7F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D598660-EE05-74B9-C44D-8C223B4F04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4400">
                <a:latin typeface="Comic Sans MS" panose="030F0702030302020204" pitchFamily="66" charset="0"/>
              </a:rPr>
              <a:t>Quickfire</a:t>
            </a:r>
            <a:r>
              <a:rPr lang="en-GB" altLang="en-US" sz="4400"/>
              <a:t> </a:t>
            </a:r>
            <a:r>
              <a:rPr lang="en-GB" altLang="en-US" sz="4400">
                <a:latin typeface="Comic Sans MS" panose="030F0702030302020204" pitchFamily="66" charset="0"/>
              </a:rPr>
              <a:t>Mental Maths</a:t>
            </a:r>
            <a:br>
              <a:rPr lang="en-GB" altLang="en-US" sz="4400">
                <a:latin typeface="Comic Sans MS" panose="030F0702030302020204" pitchFamily="66" charset="0"/>
              </a:rPr>
            </a:br>
            <a:br>
              <a:rPr lang="en-GB" altLang="en-US" sz="4400">
                <a:latin typeface="Comic Sans MS" panose="030F0702030302020204" pitchFamily="66" charset="0"/>
              </a:rPr>
            </a:br>
            <a:endParaRPr lang="en-GB" altLang="en-US" sz="4400">
              <a:latin typeface="Comic Sans MS" panose="030F0702030302020204" pitchFamily="66" charset="0"/>
            </a:endParaRPr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F9BF3433-C21E-3B68-4601-B53D1BE94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743200"/>
            <a:ext cx="2667000" cy="1828800"/>
          </a:xfrm>
          <a:prstGeom prst="star24">
            <a:avLst>
              <a:gd name="adj" fmla="val 375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>
                <a:solidFill>
                  <a:schemeClr val="hlink"/>
                </a:solidFill>
              </a:rPr>
              <a:t>25</a:t>
            </a:r>
            <a:endParaRPr lang="en-GB" altLang="en-US" sz="1400">
              <a:solidFill>
                <a:schemeClr val="hlink"/>
              </a:solidFill>
            </a:endParaRPr>
          </a:p>
          <a:p>
            <a:pPr algn="ctr"/>
            <a:r>
              <a:rPr lang="en-GB" altLang="en-US" sz="1400">
                <a:solidFill>
                  <a:schemeClr val="hlink"/>
                </a:solidFill>
              </a:rPr>
              <a:t>questions</a:t>
            </a:r>
            <a:endParaRPr lang="en-GB" alt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  <p:bldP spid="2052" grpId="0" build="p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392BAAD-597C-4F58-2973-66289AE8B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762000"/>
            <a:ext cx="8229600" cy="579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22.  Estimate the height of the table in cm.</a:t>
            </a:r>
          </a:p>
          <a:p>
            <a:pPr>
              <a:spcBef>
                <a:spcPct val="50000"/>
              </a:spcBef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23.  The line drawn from the centre to the edge of a circle.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24.  </a:t>
            </a:r>
            <a:r>
              <a:rPr lang="en-GB" altLang="en-US" sz="3200">
                <a:solidFill>
                  <a:schemeClr val="tx2"/>
                </a:solidFill>
                <a:latin typeface="Comic Sans MS" panose="030F0702030302020204" pitchFamily="66" charset="0"/>
              </a:rPr>
              <a:t>900 ÷ 15</a:t>
            </a:r>
            <a:r>
              <a:rPr lang="en-GB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?</a:t>
            </a:r>
            <a:endParaRPr lang="en-GB" altLang="en-US" sz="4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339824B-1045-E156-388E-0DF4FBEC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81000"/>
            <a:ext cx="7924800" cy="546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AutoNum type="arabicPeriod" startAt="24"/>
            </a:pPr>
            <a:endParaRPr lang="en-GB" altLang="en-US" baseline="760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lvl="1" algn="ctr">
              <a:spcBef>
                <a:spcPct val="50000"/>
              </a:spcBef>
            </a:pPr>
            <a:r>
              <a:rPr lang="en-GB" altLang="en-US">
                <a:solidFill>
                  <a:schemeClr val="tx2"/>
                </a:solidFill>
                <a:latin typeface="Comic Sans MS" panose="030F0702030302020204" pitchFamily="66" charset="0"/>
              </a:rPr>
              <a:t>LAST ONE !</a:t>
            </a:r>
          </a:p>
          <a:p>
            <a:pPr lvl="1">
              <a:spcBef>
                <a:spcPct val="50000"/>
              </a:spcBef>
            </a:pPr>
            <a:endParaRPr lang="en-GB" altLang="en-US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lvl="1">
              <a:spcBef>
                <a:spcPct val="50000"/>
              </a:spcBef>
            </a:pPr>
            <a:r>
              <a:rPr lang="en-GB" altLang="en-US">
                <a:solidFill>
                  <a:schemeClr val="tx2"/>
                </a:solidFill>
                <a:latin typeface="Comic Sans MS" panose="030F0702030302020204" pitchFamily="66" charset="0"/>
              </a:rPr>
              <a:t>25.  Write ten to one in the morning in 24 hr clock</a:t>
            </a:r>
            <a:endParaRPr lang="en-GB" altLang="en-US" baseline="760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AutoNum type="arabicPeriod" startAt="24"/>
            </a:pPr>
            <a:endParaRPr lang="en-GB" altLang="en-US" baseline="760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C57F87D-3605-D514-344C-A0213F8E3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057400"/>
            <a:ext cx="7772400" cy="1143000"/>
          </a:xfrm>
        </p:spPr>
        <p:txBody>
          <a:bodyPr/>
          <a:lstStyle/>
          <a:p>
            <a:r>
              <a:rPr lang="en-GB" altLang="en-US" sz="3200">
                <a:latin typeface="Comic Sans MS" panose="030F0702030302020204" pitchFamily="66" charset="0"/>
              </a:rPr>
              <a:t>Now check your ANSWERS</a:t>
            </a:r>
            <a:r>
              <a:rPr lang="en-GB" altLang="en-US" sz="3200"/>
              <a:t>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4E5CBFBB-684A-7127-E1F5-268CBC879D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381000"/>
            <a:ext cx="3352800" cy="45720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GB" altLang="en-US" sz="1800">
                <a:latin typeface="Comic Sans MS" panose="030F0702030302020204" pitchFamily="66" charset="0"/>
              </a:rPr>
              <a:t>57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1800">
                <a:latin typeface="Comic Sans MS" panose="030F0702030302020204" pitchFamily="66" charset="0"/>
              </a:rPr>
              <a:t>£9.44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1800">
                <a:latin typeface="Comic Sans MS" panose="030F0702030302020204" pitchFamily="66" charset="0"/>
              </a:rPr>
              <a:t>60%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1800">
                <a:latin typeface="Comic Sans MS" panose="030F0702030302020204" pitchFamily="66" charset="0"/>
              </a:rPr>
              <a:t>4 cm</a:t>
            </a:r>
            <a:r>
              <a:rPr lang="en-GB" altLang="en-US" sz="1800" baseline="68000">
                <a:latin typeface="Comic Sans MS" panose="030F0702030302020204" pitchFamily="66" charset="0"/>
              </a:rPr>
              <a:t>2</a:t>
            </a:r>
            <a:endParaRPr lang="en-GB" altLang="en-US" sz="1800">
              <a:latin typeface="Comic Sans MS" panose="030F0702030302020204" pitchFamily="66" charset="0"/>
            </a:endParaRPr>
          </a:p>
          <a:p>
            <a:pPr marL="533400" indent="-533400">
              <a:buFontTx/>
              <a:buAutoNum type="arabicPeriod"/>
            </a:pPr>
            <a:r>
              <a:rPr lang="en-GB" altLang="en-US" sz="1800">
                <a:latin typeface="Comic Sans MS" panose="030F0702030302020204" pitchFamily="66" charset="0"/>
              </a:rPr>
              <a:t>8 cm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1800">
                <a:latin typeface="Comic Sans MS" panose="030F0702030302020204" pitchFamily="66" charset="0"/>
              </a:rPr>
              <a:t>Check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1800">
                <a:latin typeface="Comic Sans MS" panose="030F0702030302020204" pitchFamily="66" charset="0"/>
              </a:rPr>
              <a:t>43/100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1800">
                <a:latin typeface="Comic Sans MS" panose="030F0702030302020204" pitchFamily="66" charset="0"/>
              </a:rPr>
              <a:t>3500 ml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1800">
                <a:latin typeface="Comic Sans MS" panose="030F0702030302020204" pitchFamily="66" charset="0"/>
              </a:rPr>
              <a:t>36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1800">
                <a:latin typeface="Comic Sans MS" panose="030F0702030302020204" pitchFamily="66" charset="0"/>
              </a:rPr>
              <a:t>90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1800">
                <a:latin typeface="Comic Sans MS" panose="030F0702030302020204" pitchFamily="66" charset="0"/>
              </a:rPr>
              <a:t>6 hundredths or 6/100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1800">
                <a:latin typeface="Comic Sans MS" panose="030F0702030302020204" pitchFamily="66" charset="0"/>
              </a:rPr>
              <a:t>9.5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1800">
                <a:latin typeface="Comic Sans MS" panose="030F0702030302020204" pitchFamily="66" charset="0"/>
              </a:rPr>
              <a:t>169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8EE2C968-0170-97EF-01FE-42EC75C1221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81000"/>
            <a:ext cx="2286000" cy="4267200"/>
          </a:xfrm>
        </p:spPr>
        <p:txBody>
          <a:bodyPr/>
          <a:lstStyle/>
          <a:p>
            <a:pPr marL="533400" indent="-533400">
              <a:buFontTx/>
              <a:buAutoNum type="arabicPeriod" startAt="14"/>
            </a:pPr>
            <a:r>
              <a:rPr lang="en-GB" altLang="en-US" sz="1800">
                <a:latin typeface="Comic Sans MS" panose="030F0702030302020204" pitchFamily="66" charset="0"/>
              </a:rPr>
              <a:t>6</a:t>
            </a:r>
          </a:p>
          <a:p>
            <a:pPr marL="533400" indent="-533400">
              <a:buFontTx/>
              <a:buAutoNum type="arabicPeriod" startAt="14"/>
            </a:pPr>
            <a:r>
              <a:rPr lang="en-GB" altLang="en-US" sz="1800">
                <a:latin typeface="Comic Sans MS" panose="030F0702030302020204" pitchFamily="66" charset="0"/>
              </a:rPr>
              <a:t>240 cm </a:t>
            </a:r>
            <a:r>
              <a:rPr lang="en-GB" altLang="en-US" sz="1800" baseline="68000">
                <a:latin typeface="Comic Sans MS" panose="030F0702030302020204" pitchFamily="66" charset="0"/>
              </a:rPr>
              <a:t>3</a:t>
            </a:r>
          </a:p>
          <a:p>
            <a:pPr marL="533400" indent="-533400">
              <a:buFontTx/>
              <a:buAutoNum type="arabicPeriod" startAt="14"/>
            </a:pPr>
            <a:r>
              <a:rPr lang="en-GB" altLang="en-US" sz="1800">
                <a:latin typeface="Comic Sans MS" panose="030F0702030302020204" pitchFamily="66" charset="0"/>
              </a:rPr>
              <a:t>£40</a:t>
            </a:r>
          </a:p>
          <a:p>
            <a:pPr marL="533400" indent="-533400">
              <a:buFontTx/>
              <a:buAutoNum type="arabicPeriod" startAt="14"/>
            </a:pPr>
            <a:r>
              <a:rPr lang="en-GB" altLang="en-US" sz="1800">
                <a:latin typeface="Comic Sans MS" panose="030F0702030302020204" pitchFamily="66" charset="0"/>
              </a:rPr>
              <a:t>6820 cm</a:t>
            </a:r>
          </a:p>
          <a:p>
            <a:pPr marL="533400" indent="-533400">
              <a:buFontTx/>
              <a:buAutoNum type="arabicPeriod" startAt="14"/>
            </a:pPr>
            <a:r>
              <a:rPr lang="en-GB" altLang="en-US" sz="1800">
                <a:latin typeface="Comic Sans MS" panose="030F0702030302020204" pitchFamily="66" charset="0"/>
              </a:rPr>
              <a:t>Check</a:t>
            </a:r>
          </a:p>
          <a:p>
            <a:pPr marL="533400" indent="-533400">
              <a:buFontTx/>
              <a:buAutoNum type="arabicPeriod" startAt="14"/>
            </a:pPr>
            <a:r>
              <a:rPr lang="en-GB" altLang="en-US" sz="1800">
                <a:latin typeface="Comic Sans MS" panose="030F0702030302020204" pitchFamily="66" charset="0"/>
              </a:rPr>
              <a:t>8pints</a:t>
            </a:r>
          </a:p>
          <a:p>
            <a:pPr marL="533400" indent="-533400">
              <a:buFontTx/>
              <a:buAutoNum type="arabicPeriod" startAt="14"/>
            </a:pPr>
            <a:r>
              <a:rPr lang="en-GB" altLang="en-US" sz="1800">
                <a:latin typeface="Comic Sans MS" panose="030F0702030302020204" pitchFamily="66" charset="0"/>
              </a:rPr>
              <a:t>3/6 or ½ </a:t>
            </a:r>
          </a:p>
          <a:p>
            <a:pPr marL="533400" indent="-533400">
              <a:buFontTx/>
              <a:buAutoNum type="arabicPeriod" startAt="14"/>
            </a:pPr>
            <a:r>
              <a:rPr lang="en-GB" altLang="en-US" sz="1800">
                <a:latin typeface="Comic Sans MS" panose="030F0702030302020204" pitchFamily="66" charset="0"/>
              </a:rPr>
              <a:t>0</a:t>
            </a:r>
          </a:p>
          <a:p>
            <a:pPr marL="533400" indent="-533400">
              <a:buFontTx/>
              <a:buAutoNum type="arabicPeriod" startAt="14"/>
            </a:pPr>
            <a:r>
              <a:rPr lang="en-GB" altLang="en-US" sz="1800">
                <a:latin typeface="Comic Sans MS" panose="030F0702030302020204" pitchFamily="66" charset="0"/>
              </a:rPr>
              <a:t>65cm – 85cm</a:t>
            </a:r>
          </a:p>
          <a:p>
            <a:pPr marL="533400" indent="-533400">
              <a:buFontTx/>
              <a:buAutoNum type="arabicPeriod" startAt="14"/>
            </a:pPr>
            <a:r>
              <a:rPr lang="en-GB" altLang="en-US" sz="1800">
                <a:latin typeface="Comic Sans MS" panose="030F0702030302020204" pitchFamily="66" charset="0"/>
              </a:rPr>
              <a:t>Radius</a:t>
            </a:r>
          </a:p>
          <a:p>
            <a:pPr marL="533400" indent="-533400">
              <a:buFontTx/>
              <a:buAutoNum type="arabicPeriod" startAt="14"/>
            </a:pPr>
            <a:r>
              <a:rPr lang="en-GB" altLang="en-US" sz="1800">
                <a:latin typeface="Comic Sans MS" panose="030F0702030302020204" pitchFamily="66" charset="0"/>
              </a:rPr>
              <a:t>60</a:t>
            </a:r>
          </a:p>
          <a:p>
            <a:pPr marL="533400" indent="-533400">
              <a:buFontTx/>
              <a:buAutoNum type="arabicPeriod" startAt="14"/>
            </a:pPr>
            <a:r>
              <a:rPr lang="en-GB" altLang="en-US" sz="1800">
                <a:latin typeface="Comic Sans MS" panose="030F0702030302020204" pitchFamily="66" charset="0"/>
              </a:rPr>
              <a:t>00.50</a:t>
            </a:r>
          </a:p>
          <a:p>
            <a:pPr marL="533400" indent="-533400">
              <a:buFontTx/>
              <a:buAutoNum type="arabicPeriod" startAt="14"/>
            </a:pPr>
            <a:endParaRPr lang="en-GB" altLang="en-US" sz="1800">
              <a:latin typeface="Comic Sans MS" panose="030F0702030302020204" pitchFamily="66" charset="0"/>
            </a:endParaRPr>
          </a:p>
          <a:p>
            <a:pPr marL="533400" indent="-533400">
              <a:buFontTx/>
              <a:buAutoNum type="arabicPeriod" startAt="14"/>
            </a:pPr>
            <a:endParaRPr lang="en-GB" altLang="en-US" sz="1800">
              <a:latin typeface="Comic Sans MS" panose="030F0702030302020204" pitchFamily="66" charset="0"/>
            </a:endParaRPr>
          </a:p>
          <a:p>
            <a:pPr marL="533400" indent="-533400">
              <a:buFontTx/>
              <a:buAutoNum type="arabicPeriod" startAt="14"/>
            </a:pPr>
            <a:endParaRPr lang="en-GB" altLang="en-US" sz="1800">
              <a:latin typeface="Comic Sans MS" panose="030F0702030302020204" pitchFamily="66" charset="0"/>
            </a:endParaRPr>
          </a:p>
          <a:p>
            <a:pPr marL="533400" indent="-533400">
              <a:buFontTx/>
              <a:buAutoNum type="arabicPeriod" startAt="14"/>
            </a:pPr>
            <a:endParaRPr lang="en-GB" altLang="en-US" sz="1800">
              <a:latin typeface="Comic Sans MS" panose="030F0702030302020204" pitchFamily="66" charset="0"/>
            </a:endParaRPr>
          </a:p>
          <a:p>
            <a:pPr marL="533400" indent="-533400">
              <a:buFontTx/>
              <a:buAutoNum type="arabicPeriod" startAt="14"/>
            </a:pPr>
            <a:endParaRPr lang="en-GB" altLang="en-US" sz="1800">
              <a:latin typeface="Comic Sans MS" panose="030F0702030302020204" pitchFamily="66" charset="0"/>
            </a:endParaRPr>
          </a:p>
          <a:p>
            <a:pPr marL="533400" indent="-533400">
              <a:buFontTx/>
              <a:buAutoNum type="arabicPeriod"/>
            </a:pPr>
            <a:endParaRPr lang="en-GB" altLang="en-US" sz="1800">
              <a:latin typeface="Comic Sans MS" panose="030F0702030302020204" pitchFamily="66" charset="0"/>
            </a:endParaRP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5EA11EC8-C5A1-FA64-A121-9D2B08675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1600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0A167E36-C816-1366-2F38-5A6058C2A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1295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9C46B8F4-99BE-7CF6-9885-FB191EBF4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1600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FE7BDE5C-DB70-E208-B3E3-0BB13C7CA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600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5" name="Rectangle 9">
            <a:extLst>
              <a:ext uri="{FF2B5EF4-FFF2-40B4-BE49-F238E27FC236}">
                <a16:creationId xmlns:a16="http://schemas.microsoft.com/office/drawing/2014/main" id="{254D1430-030C-CDD5-13F2-694F99597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1905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6" name="Rectangle 10">
            <a:extLst>
              <a:ext uri="{FF2B5EF4-FFF2-40B4-BE49-F238E27FC236}">
                <a16:creationId xmlns:a16="http://schemas.microsoft.com/office/drawing/2014/main" id="{F967FE29-B69A-8E97-9BF9-F1CE268EB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209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6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74ED1B51-7FF0-0469-CEBD-74BE85AE7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0FD7A68-FFCD-9908-F100-89DDE6CE8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en-US" sz="6600">
                <a:latin typeface="Comic Sans MS" panose="030F0702030302020204" pitchFamily="66" charset="0"/>
              </a:rPr>
              <a:t>Answer in  your exercise books</a:t>
            </a:r>
            <a:endParaRPr lang="en-GB" altLang="en-US" sz="6600" baseline="76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C304F47-8738-E20D-3296-EDF0FF1D3B4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85800" y="533400"/>
            <a:ext cx="7772400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0180965-6595-2073-9673-61644751D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096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954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/>
            </a:pP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Work out 19 x 3 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Add together £3.52, £5.00 and 92p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If I get 6 out of 10 on a spelling test what is this score as a percentage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20000"/>
              </a:spcBef>
              <a:buFontTx/>
              <a:buAutoNum type="arabicPeriod"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20000"/>
              </a:spcBef>
              <a:buFontTx/>
              <a:buAutoNum type="arabicPeriod"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22FC6C0-D11B-3BDC-1C2C-0E0250F8C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5438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 startAt="4"/>
            </a:pP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Draw a square 4cm by 4 cm now write down it’s area.</a:t>
            </a:r>
          </a:p>
          <a:p>
            <a:pPr>
              <a:spcBef>
                <a:spcPct val="50000"/>
              </a:spcBef>
              <a:buFontTx/>
              <a:buAutoNum type="arabicPeriod" startAt="4"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AutoNum type="arabicPeriod" startAt="4"/>
            </a:pP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What is the perimeter of the square?</a:t>
            </a:r>
          </a:p>
          <a:p>
            <a:pPr>
              <a:spcBef>
                <a:spcPct val="50000"/>
              </a:spcBef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6.   Shade in </a:t>
            </a:r>
            <a:r>
              <a:rPr lang="en-GB" altLang="en-US" sz="5400">
                <a:solidFill>
                  <a:schemeClr val="tx2"/>
                </a:solidFill>
                <a:latin typeface="Comic Sans MS" panose="030F0702030302020204" pitchFamily="66" charset="0"/>
              </a:rPr>
              <a:t>¼</a:t>
            </a: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  of the square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>
            <a:extLst>
              <a:ext uri="{FF2B5EF4-FFF2-40B4-BE49-F238E27FC236}">
                <a16:creationId xmlns:a16="http://schemas.microsoft.com/office/drawing/2014/main" id="{2473FF4B-8FF4-6BDD-D8DD-E8A1F672B9A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685800"/>
            <a:ext cx="7772400" cy="4114800"/>
          </a:xfrm>
          <a:noFill/>
          <a:ln/>
        </p:spPr>
        <p:txBody>
          <a:bodyPr/>
          <a:lstStyle/>
          <a:p>
            <a:pPr marL="609600" indent="-609600">
              <a:spcBef>
                <a:spcPct val="50000"/>
              </a:spcBef>
              <a:buFontTx/>
              <a:buAutoNum type="arabicPeriod" startAt="7"/>
            </a:pP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Write 0.43 as a fraction</a:t>
            </a:r>
          </a:p>
          <a:p>
            <a:pPr marL="609600" indent="-609600">
              <a:spcBef>
                <a:spcPct val="50000"/>
              </a:spcBef>
              <a:buFontTx/>
              <a:buAutoNum type="arabicPeriod" startAt="7"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609600" indent="-609600">
              <a:spcBef>
                <a:spcPct val="50000"/>
              </a:spcBef>
              <a:buFontTx/>
              <a:buAutoNum type="arabicPeriod" startAt="8"/>
            </a:pP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How many millilitres in 3 ½ litres ? </a:t>
            </a:r>
          </a:p>
          <a:p>
            <a:pPr marL="609600" indent="-609600">
              <a:spcBef>
                <a:spcPct val="50000"/>
              </a:spcBef>
              <a:buFontTx/>
              <a:buNone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609600" indent="-609600">
              <a:spcBef>
                <a:spcPct val="50000"/>
              </a:spcBef>
              <a:buFontTx/>
              <a:buNone/>
            </a:pP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9.  Work out 3</a:t>
            </a:r>
            <a:r>
              <a:rPr lang="en-GB" altLang="en-US" sz="2400" baseline="76000">
                <a:solidFill>
                  <a:schemeClr val="tx2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+</a:t>
            </a:r>
            <a:r>
              <a:rPr lang="en-GB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sz="2400" baseline="76000">
                <a:solidFill>
                  <a:schemeClr val="tx2"/>
                </a:solidFill>
                <a:latin typeface="Comic Sans MS" panose="030F0702030302020204" pitchFamily="66" charset="0"/>
              </a:rPr>
              <a:t>3</a:t>
            </a:r>
          </a:p>
          <a:p>
            <a:pPr marL="609600" indent="-609600">
              <a:spcBef>
                <a:spcPct val="50000"/>
              </a:spcBef>
              <a:buFontTx/>
              <a:buNone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609600" indent="-609600">
              <a:spcBef>
                <a:spcPct val="50000"/>
              </a:spcBef>
              <a:buFontTx/>
              <a:buNone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DE85F5E-7069-B1E5-8E33-0F65A480E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295400"/>
            <a:ext cx="7848600" cy="417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tx2"/>
                </a:solidFill>
                <a:latin typeface="Comic Sans MS" panose="030F0702030302020204" pitchFamily="66" charset="0"/>
              </a:rPr>
              <a:t>10. Divide   </a:t>
            </a:r>
            <a:r>
              <a:rPr lang="en-GB" altLang="en-US" sz="4000">
                <a:solidFill>
                  <a:schemeClr val="tx2"/>
                </a:solidFill>
                <a:latin typeface="Comic Sans MS" panose="030F0702030302020204" pitchFamily="66" charset="0"/>
              </a:rPr>
              <a:t>630</a:t>
            </a:r>
            <a:r>
              <a:rPr lang="en-GB" altLang="en-US">
                <a:solidFill>
                  <a:schemeClr val="tx2"/>
                </a:solidFill>
                <a:latin typeface="Comic Sans MS" panose="030F0702030302020204" pitchFamily="66" charset="0"/>
              </a:rPr>
              <a:t>   by    </a:t>
            </a:r>
            <a:r>
              <a:rPr lang="en-GB" altLang="en-US" sz="4000">
                <a:solidFill>
                  <a:schemeClr val="tx2"/>
                </a:solidFill>
                <a:latin typeface="Comic Sans MS" panose="030F0702030302020204" pitchFamily="66" charset="0"/>
              </a:rPr>
              <a:t>9</a:t>
            </a:r>
          </a:p>
          <a:p>
            <a:pPr>
              <a:spcBef>
                <a:spcPct val="50000"/>
              </a:spcBef>
            </a:pPr>
            <a:endParaRPr lang="en-GB" altLang="en-US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tx2"/>
                </a:solidFill>
                <a:latin typeface="Comic Sans MS" panose="030F0702030302020204" pitchFamily="66" charset="0"/>
              </a:rPr>
              <a:t>11. What is the value of</a:t>
            </a:r>
            <a:r>
              <a:rPr lang="en-GB" altLang="en-US">
                <a:solidFill>
                  <a:schemeClr val="hlink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4000">
                <a:solidFill>
                  <a:schemeClr val="hlink"/>
                </a:solidFill>
                <a:latin typeface="Comic Sans MS" panose="030F0702030302020204" pitchFamily="66" charset="0"/>
              </a:rPr>
              <a:t>6</a:t>
            </a:r>
            <a:r>
              <a:rPr lang="en-GB" altLang="en-US">
                <a:solidFill>
                  <a:schemeClr val="tx2"/>
                </a:solidFill>
                <a:latin typeface="Comic Sans MS" panose="030F0702030302020204" pitchFamily="66" charset="0"/>
              </a:rPr>
              <a:t> in the number </a:t>
            </a:r>
            <a:r>
              <a:rPr lang="en-GB" altLang="en-US" sz="4000">
                <a:solidFill>
                  <a:schemeClr val="tx2"/>
                </a:solidFill>
                <a:latin typeface="Comic Sans MS" panose="030F0702030302020204" pitchFamily="66" charset="0"/>
              </a:rPr>
              <a:t>3.0</a:t>
            </a:r>
            <a:r>
              <a:rPr lang="en-GB" altLang="en-US" sz="4000">
                <a:solidFill>
                  <a:schemeClr val="hlink"/>
                </a:solidFill>
                <a:latin typeface="Comic Sans MS" panose="030F0702030302020204" pitchFamily="66" charset="0"/>
              </a:rPr>
              <a:t>6</a:t>
            </a:r>
            <a:r>
              <a:rPr lang="en-GB" altLang="en-US">
                <a:solidFill>
                  <a:schemeClr val="tx2"/>
                </a:solidFill>
                <a:latin typeface="Comic Sans MS" panose="030F0702030302020204" pitchFamily="66" charset="0"/>
              </a:rPr>
              <a:t> ?</a:t>
            </a:r>
          </a:p>
          <a:p>
            <a:pPr>
              <a:spcBef>
                <a:spcPct val="50000"/>
              </a:spcBef>
            </a:pPr>
            <a:endParaRPr lang="en-GB" altLang="en-US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tx2"/>
                </a:solidFill>
                <a:latin typeface="Comic Sans MS" panose="030F0702030302020204" pitchFamily="66" charset="0"/>
              </a:rPr>
              <a:t>12. Work out  one tenth of</a:t>
            </a:r>
            <a:r>
              <a:rPr lang="en-GB" altLang="en-US" sz="4000">
                <a:solidFill>
                  <a:schemeClr val="tx2"/>
                </a:solidFill>
                <a:latin typeface="Comic Sans MS" panose="030F0702030302020204" pitchFamily="66" charset="0"/>
              </a:rPr>
              <a:t> 95</a:t>
            </a:r>
          </a:p>
          <a:p>
            <a:pPr>
              <a:spcBef>
                <a:spcPct val="50000"/>
              </a:spcBef>
            </a:pPr>
            <a:endParaRPr lang="en-GB" altLang="en-US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E001602-C5D5-ECF0-890B-C4BBE61D5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33425"/>
            <a:ext cx="68580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tx2"/>
                </a:solidFill>
                <a:latin typeface="Comic Sans MS" panose="030F0702030302020204" pitchFamily="66" charset="0"/>
              </a:rPr>
              <a:t>13. Work out 13 squared</a:t>
            </a:r>
            <a:endParaRPr lang="en-GB" altLang="en-US" sz="40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tx2"/>
                </a:solidFill>
                <a:latin typeface="Comic Sans MS" panose="030F0702030302020204" pitchFamily="66" charset="0"/>
              </a:rPr>
              <a:t>14. What is the square root of 36? </a:t>
            </a:r>
          </a:p>
          <a:p>
            <a:pPr>
              <a:spcBef>
                <a:spcPct val="50000"/>
              </a:spcBef>
            </a:pPr>
            <a:endParaRPr lang="en-GB" altLang="en-US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tx2"/>
                </a:solidFill>
                <a:latin typeface="Comic Sans MS" panose="030F0702030302020204" pitchFamily="66" charset="0"/>
              </a:rPr>
              <a:t>15. Work out  the volume of a cuboid measuring 5cm by 6 cm by 8 cm</a:t>
            </a:r>
            <a:endParaRPr lang="en-GB" altLang="en-US" sz="40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9219" name="AutoShape 3">
            <a:extLst>
              <a:ext uri="{FF2B5EF4-FFF2-40B4-BE49-F238E27FC236}">
                <a16:creationId xmlns:a16="http://schemas.microsoft.com/office/drawing/2014/main" id="{C8BD29F0-D17C-B3B5-1C1F-D8DE0D029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429000"/>
            <a:ext cx="2128838" cy="1214438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CEC2464-A53E-2298-9A6C-9F20D07E6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143000"/>
            <a:ext cx="8001000" cy="365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tx2"/>
                </a:solidFill>
                <a:latin typeface="Comic Sans MS" panose="030F0702030302020204" pitchFamily="66" charset="0"/>
              </a:rPr>
              <a:t>										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tx2"/>
                </a:solidFill>
                <a:latin typeface="Comic Sans MS" panose="030F0702030302020204" pitchFamily="66" charset="0"/>
              </a:rPr>
              <a:t>16. How much could I buy £50 trainers for?</a:t>
            </a:r>
            <a:endParaRPr lang="en-GB" altLang="en-US" sz="40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tx2"/>
                </a:solidFill>
                <a:latin typeface="Comic Sans MS" panose="030F0702030302020204" pitchFamily="66" charset="0"/>
              </a:rPr>
              <a:t>17. How many centimetres in 68.2 metres ? </a:t>
            </a:r>
          </a:p>
          <a:p>
            <a:pPr>
              <a:spcBef>
                <a:spcPct val="50000"/>
              </a:spcBef>
            </a:pPr>
            <a:endParaRPr lang="en-GB" altLang="en-US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tx2"/>
                </a:solidFill>
                <a:latin typeface="Comic Sans MS" panose="030F0702030302020204" pitchFamily="66" charset="0"/>
              </a:rPr>
              <a:t>18. Sketch the </a:t>
            </a: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net</a:t>
            </a:r>
            <a:r>
              <a:rPr lang="en-GB" altLang="en-US">
                <a:solidFill>
                  <a:schemeClr val="tx2"/>
                </a:solidFill>
                <a:latin typeface="Comic Sans MS" panose="030F0702030302020204" pitchFamily="66" charset="0"/>
              </a:rPr>
              <a:t> of a 2 cm cube.</a:t>
            </a:r>
          </a:p>
        </p:txBody>
      </p:sp>
      <p:sp>
        <p:nvSpPr>
          <p:cNvPr id="10246" name="AutoShape 6">
            <a:extLst>
              <a:ext uri="{FF2B5EF4-FFF2-40B4-BE49-F238E27FC236}">
                <a16:creationId xmlns:a16="http://schemas.microsoft.com/office/drawing/2014/main" id="{3961BDD7-A8A7-7C21-1AEC-D8D6DA3B3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33400"/>
            <a:ext cx="3276600" cy="1524000"/>
          </a:xfrm>
          <a:prstGeom prst="cloudCallout">
            <a:avLst>
              <a:gd name="adj1" fmla="val -50194"/>
              <a:gd name="adj2" fmla="val -791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altLang="en-US" sz="1600">
                <a:solidFill>
                  <a:srgbClr val="660033"/>
                </a:solidFill>
              </a:rPr>
              <a:t>SALE!  </a:t>
            </a:r>
            <a:endParaRPr lang="en-GB" altLang="en-US" sz="1200">
              <a:solidFill>
                <a:srgbClr val="660033"/>
              </a:solidFill>
            </a:endParaRPr>
          </a:p>
          <a:p>
            <a:pPr algn="ctr"/>
            <a:r>
              <a:rPr lang="en-GB" altLang="en-US">
                <a:solidFill>
                  <a:srgbClr val="660033"/>
                </a:solidFill>
              </a:rPr>
              <a:t>20%</a:t>
            </a:r>
            <a:r>
              <a:rPr lang="en-GB" altLang="en-US" sz="2800">
                <a:solidFill>
                  <a:srgbClr val="660033"/>
                </a:solidFill>
              </a:rPr>
              <a:t>OFF</a:t>
            </a:r>
            <a:endParaRPr lang="en-GB" altLang="en-US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850FBFD2-71CA-C0C6-C31F-B4AECC593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838200"/>
            <a:ext cx="7391400" cy="56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19.  How many pints in a gallon?</a:t>
            </a:r>
          </a:p>
          <a:p>
            <a:pPr>
              <a:spcBef>
                <a:spcPct val="50000"/>
              </a:spcBef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20.  What is one-third plus one-sixth?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21.  How many lines of symmetry in a      parallelogram</a:t>
            </a:r>
            <a:r>
              <a:rPr lang="en-GB" altLang="en-US" sz="440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>
                <a:solidFill>
                  <a:schemeClr val="tx2"/>
                </a:solidFill>
                <a:latin typeface="Comic Sans MS" panose="030F0702030302020204" pitchFamily="66" charset="0"/>
              </a:rPr>
              <a:t>?</a:t>
            </a:r>
            <a:endParaRPr lang="en-GB" altLang="en-US" sz="44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 sz="28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388</Words>
  <Application>Microsoft Office PowerPoint</Application>
  <PresentationFormat>On-screen Show (4:3)</PresentationFormat>
  <Paragraphs>108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Comic Sans MS</vt:lpstr>
      <vt:lpstr>Arial</vt:lpstr>
      <vt:lpstr>Default Design</vt:lpstr>
      <vt:lpstr>Quickfire Mental Maths  </vt:lpstr>
      <vt:lpstr>Answer in  your exercise books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check your ANSWERS!</vt:lpstr>
      <vt:lpstr>PowerPoint Presentation</vt:lpstr>
      <vt:lpstr>PowerPoint Presentation</vt:lpstr>
    </vt:vector>
  </TitlesOfParts>
  <Company> 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Quickfire Mental Maths  </dc:title>
  <dc:creator>home</dc:creator>
  <cp:lastModifiedBy>Nayan GRIFFITHS</cp:lastModifiedBy>
  <cp:revision>5</cp:revision>
  <dcterms:created xsi:type="dcterms:W3CDTF">2005-10-18T15:02:41Z</dcterms:created>
  <dcterms:modified xsi:type="dcterms:W3CDTF">2023-03-11T11:58:04Z</dcterms:modified>
</cp:coreProperties>
</file>